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f1dd60638_1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f1dd60638_1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f1dd60638_1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f1dd60638_1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1dd60638_1_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1dd60638_1_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06d87b29876f6a7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06d87b29876f6a7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01a3c065c_2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01a3c065c_2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01a3c065c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01a3c065c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06d87b29876f6a7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06d87b29876f6a7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1dd6063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1dd6063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01a3c065c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01a3c065c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01a3c065c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01a3c065c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01a3c065c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01a3c065c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01a3c065c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01a3c065c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01a3c065c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01a3c065c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01a3c065c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01a3c065c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3"/>
          <p:cNvGrpSpPr/>
          <p:nvPr/>
        </p:nvGrpSpPr>
        <p:grpSpPr>
          <a:xfrm>
            <a:off x="2105247" y="1"/>
            <a:ext cx="7038765" cy="5138761"/>
            <a:chOff x="3388636" y="43347"/>
            <a:chExt cx="5755327" cy="4201767"/>
          </a:xfrm>
        </p:grpSpPr>
        <p:sp>
          <p:nvSpPr>
            <p:cNvPr id="66" name="Google Shape;66;p13"/>
            <p:cNvSpPr/>
            <p:nvPr/>
          </p:nvSpPr>
          <p:spPr>
            <a:xfrm>
              <a:off x="3837147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4285658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4734169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18268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5631192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6079703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6528215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6976726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7425229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7873740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8322251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8770763" y="1754163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3837147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4285658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4734169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18268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631192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079703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528215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976726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7425229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7873740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8322251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8770763" y="1326459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3837147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4285658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4734169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518268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5631192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079703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528215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976726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7425229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7873740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8322251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8770763" y="898755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3388636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3837147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4285658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4734169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518268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631192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6079703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528215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6976726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7425229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7873740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8322251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8770763" y="471051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388636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837147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285658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734169" y="4336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5182681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5631192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6079703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6528215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6976726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7425229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7873740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8322251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8770763" y="43347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837147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285658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734169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8268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631192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6079703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528215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6976726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7425229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7873740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8322251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8770763" y="3871914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837147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285658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34169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518268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631192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079703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528215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976726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7425229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7873740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8322251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8770763" y="3444210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3837147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285658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734169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518268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631192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079703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528215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976726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7425229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7873740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8322251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8770763" y="3016506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837147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4285658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4734169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518268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5631192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6079703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6528215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6976726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7425229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7873740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8322251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8770763" y="2588802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3837147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4285658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>
              <a:off x="4734169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>
              <a:off x="518268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>
              <a:off x="5631192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>
              <a:off x="6079703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>
              <a:off x="6528215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6976726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>
              <a:off x="7425229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>
              <a:off x="7873740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>
              <a:off x="8322251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>
              <a:off x="8770763" y="2161098"/>
              <a:ext cx="373200" cy="373200"/>
            </a:xfrm>
            <a:prstGeom prst="ellipse">
              <a:avLst/>
            </a:prstGeom>
            <a:solidFill>
              <a:srgbClr val="DEDEDE">
                <a:alpha val="11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3"/>
          <p:cNvSpPr/>
          <p:nvPr/>
        </p:nvSpPr>
        <p:spPr>
          <a:xfrm>
            <a:off x="3396590" y="0"/>
            <a:ext cx="3250800" cy="5143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3"/>
          <p:cNvSpPr/>
          <p:nvPr/>
        </p:nvSpPr>
        <p:spPr>
          <a:xfrm>
            <a:off x="0" y="0"/>
            <a:ext cx="34158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"/>
          <p:cNvSpPr/>
          <p:nvPr/>
        </p:nvSpPr>
        <p:spPr>
          <a:xfrm>
            <a:off x="685175" y="2731725"/>
            <a:ext cx="61200" cy="145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3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12" type="sldNum"/>
          </p:nvPr>
        </p:nvSpPr>
        <p:spPr>
          <a:xfrm>
            <a:off x="8472458" y="4706554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0B_3Y4w997or2b1EwaEk5LTNqSnM/view" TargetMode="External"/><Relationship Id="rId4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hyperlink" Target="http://docs.opencv.org/2.4/modules/contrib/doc/facerec/facerec_tutorial.html" TargetMode="External"/><Relationship Id="rId5" Type="http://schemas.openxmlformats.org/officeDocument/2006/relationships/hyperlink" Target="http://dlib.net/imaging.html" TargetMode="External"/><Relationship Id="rId6" Type="http://schemas.openxmlformats.org/officeDocument/2006/relationships/hyperlink" Target="https://www.microsoft.com/cognitive-services/en-us/face-api" TargetMode="External"/><Relationship Id="rId7" Type="http://schemas.openxmlformats.org/officeDocument/2006/relationships/hyperlink" Target="https://openpyxl.readthedocs.io/en/default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"/>
          <p:cNvSpPr txBox="1"/>
          <p:nvPr>
            <p:ph type="ctrTitle"/>
          </p:nvPr>
        </p:nvSpPr>
        <p:spPr>
          <a:xfrm>
            <a:off x="390525" y="22141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 based Attendance System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23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23"/>
          <p:cNvSpPr txBox="1"/>
          <p:nvPr>
            <p:ph type="title"/>
          </p:nvPr>
        </p:nvSpPr>
        <p:spPr>
          <a:xfrm>
            <a:off x="490250" y="488250"/>
            <a:ext cx="67572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Technologies used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d</a:t>
            </a:r>
            <a:r>
              <a:rPr lang="en" sz="3600"/>
              <a:t>lib library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Microsoft Cognitive Face API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Openpyxl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s</a:t>
            </a:r>
            <a:r>
              <a:rPr lang="en" sz="3600"/>
              <a:t>qlite3</a:t>
            </a:r>
            <a:endParaRPr sz="3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Implemented on Python2.7</a:t>
            </a:r>
            <a:endParaRPr sz="3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ctrTitle"/>
          </p:nvPr>
        </p:nvSpPr>
        <p:spPr>
          <a:xfrm>
            <a:off x="992425" y="2536400"/>
            <a:ext cx="3136800" cy="188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</a:t>
            </a:r>
            <a:endParaRPr/>
          </a:p>
        </p:txBody>
      </p:sp>
      <p:pic>
        <p:nvPicPr>
          <p:cNvPr id="272" name="Google Shape;272;p24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18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245775" y="404550"/>
            <a:ext cx="2004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78" name="Google Shape;278;p25"/>
          <p:cNvSpPr txBox="1"/>
          <p:nvPr/>
        </p:nvSpPr>
        <p:spPr>
          <a:xfrm>
            <a:off x="326775" y="3169575"/>
            <a:ext cx="7346400" cy="16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No false recognition i.e., either the face recognized was correct or unknown</a:t>
            </a:r>
            <a:endParaRPr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</a:rPr>
              <a:t>We tested it on a class filled with 24 students at different parts of the classroom(both densely and sparsely populated) and it marks the attendance of all of them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79" name="Google Shape;27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8113" y="1417350"/>
            <a:ext cx="7096125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26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6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Future Improvement </a:t>
            </a:r>
            <a:r>
              <a:rPr b="1" lang="en" sz="3000"/>
              <a:t>:</a:t>
            </a:r>
            <a:endParaRPr b="1" sz="30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Auto Alert for teachers and students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Automation of Camera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Special optimization for students sitting at the back of the class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jpg" id="290" name="Google Shape;290;p27"/>
          <p:cNvPicPr preferRelativeResize="0"/>
          <p:nvPr/>
        </p:nvPicPr>
        <p:blipFill rotWithShape="1">
          <a:blip r:embed="rId3">
            <a:alphaModFix/>
          </a:blip>
          <a:srcRect b="0" l="22644" r="22644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7"/>
          <p:cNvSpPr txBox="1"/>
          <p:nvPr>
            <p:ph type="title"/>
          </p:nvPr>
        </p:nvSpPr>
        <p:spPr>
          <a:xfrm>
            <a:off x="265500" y="13851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Cost Comparison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92" name="Google Shape;292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RFID scanner(Rs. 3000+)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Finger Print Scanner(Rs. 2000+)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2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Cost for this product :</a:t>
            </a:r>
            <a:endParaRPr b="1"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 Rs. 1,000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2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Technical specification</a:t>
            </a:r>
            <a:r>
              <a:rPr b="1" lang="en" sz="3000"/>
              <a:t>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Camera at least 10MP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Internet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And just a computer...</a:t>
            </a:r>
            <a:endParaRPr sz="3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20170304_105555.jpg" id="309" name="Google Shape;309;p30"/>
          <p:cNvPicPr preferRelativeResize="0"/>
          <p:nvPr/>
        </p:nvPicPr>
        <p:blipFill rotWithShape="1">
          <a:blip r:embed="rId3">
            <a:alphaModFix/>
          </a:blip>
          <a:srcRect b="0" l="24876" r="24876" t="0"/>
          <a:stretch/>
        </p:blipFill>
        <p:spPr>
          <a:xfrm>
            <a:off x="-9150" y="0"/>
            <a:ext cx="459449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0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Boon for educational system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311" name="Google Shape;311;p3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Action against “Flying Schools” can be taken, hence enhancing education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Easy to record and analyze the statistics without any manipulation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316" name="Google Shape;316;p31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1"/>
          <p:cNvSpPr txBox="1"/>
          <p:nvPr>
            <p:ph type="title"/>
          </p:nvPr>
        </p:nvSpPr>
        <p:spPr>
          <a:xfrm>
            <a:off x="490250" y="488250"/>
            <a:ext cx="809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References</a:t>
            </a:r>
            <a:r>
              <a:rPr b="1" lang="en" sz="3000"/>
              <a:t> : </a:t>
            </a:r>
            <a:endParaRPr b="1" sz="30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OpenCV Documentation - 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http://docs.opencv.org/2.4/modules/contrib/doc/facerec/facerec_tutorial.html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Dlib Documentation - </a:t>
            </a:r>
            <a:r>
              <a:rPr lang="en" sz="1600" u="sng">
                <a:solidFill>
                  <a:schemeClr val="hlink"/>
                </a:solidFill>
                <a:hlinkClick r:id="rId5"/>
              </a:rPr>
              <a:t>http://dlib.net/imaging.html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Microsoft Face API -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https://www.microsoft.com/cognitive-services/en-us/face-api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Openpyxl - </a:t>
            </a:r>
            <a:r>
              <a:rPr lang="en" sz="1600" u="sng">
                <a:solidFill>
                  <a:schemeClr val="hlink"/>
                </a:solidFill>
                <a:hlinkClick r:id="rId7"/>
              </a:rPr>
              <a:t>https://openpyxl.readthedocs.io/en/default/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"/>
          <p:cNvSpPr txBox="1"/>
          <p:nvPr>
            <p:ph type="title"/>
          </p:nvPr>
        </p:nvSpPr>
        <p:spPr>
          <a:xfrm>
            <a:off x="14584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203" name="Google Shape;203;p15"/>
          <p:cNvSpPr txBox="1"/>
          <p:nvPr>
            <p:ph idx="1" type="body"/>
          </p:nvPr>
        </p:nvSpPr>
        <p:spPr>
          <a:xfrm>
            <a:off x="471900" y="2209900"/>
            <a:ext cx="3999900" cy="19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5-10 mins is wasted for taking attendance.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Statistical data is hard to compute and analyze.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False attendance and proxy.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204" name="Google Shape;204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descr="Image result for paper for attendance" id="205" name="Google Shape;2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1800" y="1919075"/>
            <a:ext cx="3775301" cy="2515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2.jpg" id="210" name="Google Shape;210;p16"/>
          <p:cNvPicPr preferRelativeResize="0"/>
          <p:nvPr/>
        </p:nvPicPr>
        <p:blipFill rotWithShape="1">
          <a:blip r:embed="rId3">
            <a:alphaModFix/>
          </a:blip>
          <a:srcRect b="0" l="20209" r="20209" t="0"/>
          <a:stretch/>
        </p:blipFill>
        <p:spPr>
          <a:xfrm>
            <a:off x="-9150" y="0"/>
            <a:ext cx="45944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</a:rPr>
              <a:t>Best possible</a:t>
            </a:r>
            <a:r>
              <a:rPr lang="en" sz="3600">
                <a:solidFill>
                  <a:schemeClr val="lt1"/>
                </a:solidFill>
              </a:rPr>
              <a:t> solutions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12" name="Google Shape;212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Scanning ID cards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finger print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Use Face Recognition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17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Problem with RFID Scanner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Costly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False Attendance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Waiting time large</a:t>
            </a:r>
            <a:endParaRPr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1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Problem with </a:t>
            </a:r>
            <a:r>
              <a:rPr b="1" lang="en" sz="3000"/>
              <a:t>Fingerprint</a:t>
            </a:r>
            <a:r>
              <a:rPr b="1" lang="en" sz="3000"/>
              <a:t>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Fingerprint template takes a lot of space(240kB)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Costly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Waiting time is large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Recognition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0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0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Disadvantages</a:t>
            </a:r>
            <a:r>
              <a:rPr b="1" lang="en" sz="3000"/>
              <a:t>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Facial constraint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Processing is slow</a:t>
            </a:r>
            <a:endParaRPr sz="3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21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21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</a:t>
            </a:r>
            <a:r>
              <a:rPr b="1" lang="en" sz="3000"/>
              <a:t>dvantages :</a:t>
            </a:r>
            <a:endParaRPr b="1" sz="30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Affordable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One - time investment</a:t>
            </a:r>
            <a:endParaRPr sz="3600"/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</a:pPr>
            <a:r>
              <a:rPr lang="en" sz="3600"/>
              <a:t>Easy to use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247" name="Google Shape;247;p22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8" name="Google Shape;248;p22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49" name="Google Shape;249;p22"/>
          <p:cNvSpPr txBox="1"/>
          <p:nvPr>
            <p:ph idx="1" type="body"/>
          </p:nvPr>
        </p:nvSpPr>
        <p:spPr>
          <a:xfrm>
            <a:off x="976100" y="2674725"/>
            <a:ext cx="1974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Create and train the dataset(one time only)</a:t>
            </a:r>
            <a:endParaRPr sz="1300">
              <a:solidFill>
                <a:schemeClr val="dk2"/>
              </a:solidFill>
            </a:endParaRPr>
          </a:p>
        </p:txBody>
      </p:sp>
      <p:cxnSp>
        <p:nvCxnSpPr>
          <p:cNvPr id="250" name="Google Shape;250;p22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22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52" name="Google Shape;252;p22"/>
          <p:cNvSpPr txBox="1"/>
          <p:nvPr>
            <p:ph idx="1" type="body"/>
          </p:nvPr>
        </p:nvSpPr>
        <p:spPr>
          <a:xfrm>
            <a:off x="3442799" y="2531100"/>
            <a:ext cx="19743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Detect and crop the faces in an input image</a:t>
            </a:r>
            <a:endParaRPr sz="1300">
              <a:solidFill>
                <a:schemeClr val="dk2"/>
              </a:solidFill>
            </a:endParaRPr>
          </a:p>
        </p:txBody>
      </p:sp>
      <p:cxnSp>
        <p:nvCxnSpPr>
          <p:cNvPr id="253" name="Google Shape;253;p22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4" name="Google Shape;254;p22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55" name="Google Shape;255;p22"/>
          <p:cNvSpPr txBox="1"/>
          <p:nvPr>
            <p:ph idx="1" type="body"/>
          </p:nvPr>
        </p:nvSpPr>
        <p:spPr>
          <a:xfrm>
            <a:off x="6504624" y="2219975"/>
            <a:ext cx="20334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Recognize faces and modify the attendance in the excel sheet</a:t>
            </a:r>
            <a:endParaRPr sz="1300">
              <a:solidFill>
                <a:schemeClr val="dk2"/>
              </a:solidFill>
            </a:endParaRPr>
          </a:p>
        </p:txBody>
      </p:sp>
      <p:grpSp>
        <p:nvGrpSpPr>
          <p:cNvPr id="256" name="Google Shape;256;p22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257" name="Google Shape;257;p22"/>
            <p:cNvCxnSpPr>
              <a:stCxn id="258" idx="6"/>
              <a:endCxn id="259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258" name="Google Shape;258;p22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